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74" r:id="rId3"/>
    <p:sldId id="257" r:id="rId4"/>
    <p:sldId id="259" r:id="rId5"/>
    <p:sldId id="260" r:id="rId6"/>
    <p:sldId id="269" r:id="rId7"/>
    <p:sldId id="270" r:id="rId8"/>
    <p:sldId id="271" r:id="rId9"/>
    <p:sldId id="27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81" autoAdjust="0"/>
    <p:restoredTop sz="83842" autoAdjust="0"/>
  </p:normalViewPr>
  <p:slideViewPr>
    <p:cSldViewPr>
      <p:cViewPr varScale="1">
        <p:scale>
          <a:sx n="96" d="100"/>
          <a:sy n="96" d="100"/>
        </p:scale>
        <p:origin x="1752" y="84"/>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Mixmike</a:t>
            </a:r>
            <a:r>
              <a:rPr lang="en-US" sz="1200" b="0" i="0" u="none" strike="noStrike" kern="1200" dirty="0">
                <a:solidFill>
                  <a:schemeClr val="tx1"/>
                </a:solidFill>
                <a:effectLst/>
                <a:latin typeface="+mn-lt"/>
                <a:ea typeface="+mn-ea"/>
                <a:cs typeface="+mn-cs"/>
              </a:rPr>
              <a:t> / iStock.com</a:t>
            </a:r>
            <a:r>
              <a:rPr lang="en-US" dirty="0"/>
              <a:t> </a:t>
            </a:r>
            <a:endParaRPr lang="en-US" sz="1200" dirty="0">
              <a:solidFill>
                <a:schemeClr val="bg1">
                  <a:lumMod val="65000"/>
                </a:schemeClr>
              </a:solidFill>
            </a:endParaRPr>
          </a:p>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396156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Hailshadow / iStock.com; © Volodymyr Tverdokhlib / Shutterstock.com</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Explain the difference between a contract and a covenant using the real-life examples of an employment contract (or a contract for services, like hiring a math tutor) as well as the example of marriage as a covenant. Make it clear that God’s relationship with Abraham and Sarah (and, by extension, with us) is a covenant, not a contract. God is always faithful to this covenant, but we are not always faithful.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“Test” is in quotation marks to prompt you to clarify, as the student book states, that this event was not a test in the way that the word is commonly understood. Rather, the true test was for Abraham to discover, for himself, how much he was willing to trust God.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836640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Ruskpp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Highlight lessons we can learn from these stories, including the importance of forgiveness even when we have been greatly wronged and the idea that painful experiences can be powerful occasions for growth and new life.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363854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481258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Ruskpp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Discuss forgiveness with the students, including how it feels both to extend and to receive forgiveness. Use the example of Joseph, the modern-day example of Malala Yousefzai, or other examples. You may also wish to discuss the “Hmmm  .  .  .” question at the end of article 22 in the student book: How is offering forgiveness to someone who has wronged you a sign of strength, rather than weakness?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2828941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057400"/>
            <a:ext cx="9144000" cy="1470025"/>
          </a:xfrm>
        </p:spPr>
        <p:txBody>
          <a:bodyPr>
            <a:noAutofit/>
          </a:bodyPr>
          <a:lstStyle/>
          <a:p>
            <a:r>
              <a:rPr lang="en-US" sz="4000" dirty="0"/>
              <a:t>The Patriarchs: </a:t>
            </a:r>
            <a:br>
              <a:rPr lang="en-US" sz="4000" dirty="0"/>
            </a:br>
            <a:r>
              <a:rPr lang="en-US" sz="4000" dirty="0"/>
              <a:t>God Reveals Himself </a:t>
            </a:r>
            <a:br>
              <a:rPr lang="en-US" sz="4000" dirty="0"/>
            </a:br>
            <a:r>
              <a:rPr lang="en-US" sz="4000" dirty="0"/>
              <a:t>to a Chosen Family</a:t>
            </a:r>
          </a:p>
        </p:txBody>
      </p:sp>
      <p:sp>
        <p:nvSpPr>
          <p:cNvPr id="3" name="Subtitle 2"/>
          <p:cNvSpPr txBox="1">
            <a:spLocks/>
          </p:cNvSpPr>
          <p:nvPr/>
        </p:nvSpPr>
        <p:spPr>
          <a:xfrm>
            <a:off x="0" y="4085511"/>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2, Chapter 5</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TX006086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34C3A17A-4764-42E8-895B-FED7B622F5E5}"/>
              </a:ext>
            </a:extLst>
          </p:cNvPr>
          <p:cNvSpPr txBox="1">
            <a:spLocks/>
          </p:cNvSpPr>
          <p:nvPr/>
        </p:nvSpPr>
        <p:spPr>
          <a:xfrm>
            <a:off x="533400" y="1504950"/>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200" dirty="0"/>
              <a:t>How do I find God when my life </a:t>
            </a:r>
            <a:br>
              <a:rPr lang="en-US" sz="3200" dirty="0"/>
            </a:br>
            <a:r>
              <a:rPr lang="en-US" sz="3200" dirty="0"/>
              <a:t>can be such a mess? </a:t>
            </a:r>
          </a:p>
        </p:txBody>
      </p:sp>
      <p:pic>
        <p:nvPicPr>
          <p:cNvPr id="3" name="Picture 2">
            <a:extLst>
              <a:ext uri="{FF2B5EF4-FFF2-40B4-BE49-F238E27FC236}">
                <a16:creationId xmlns:a16="http://schemas.microsoft.com/office/drawing/2014/main" id="{8A83B4BF-4730-4E39-BAE3-174C1B8127D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992" t="888" r="556" b="602"/>
          <a:stretch/>
        </p:blipFill>
        <p:spPr>
          <a:xfrm>
            <a:off x="2834640" y="2804161"/>
            <a:ext cx="3474720" cy="3383280"/>
          </a:xfrm>
          <a:prstGeom prst="rect">
            <a:avLst/>
          </a:prstGeom>
        </p:spPr>
      </p:pic>
      <p:sp>
        <p:nvSpPr>
          <p:cNvPr id="4" name="Title 4">
            <a:extLst>
              <a:ext uri="{FF2B5EF4-FFF2-40B4-BE49-F238E27FC236}">
                <a16:creationId xmlns:a16="http://schemas.microsoft.com/office/drawing/2014/main" id="{B05CA4B7-725C-402B-998F-FF17951F0CDD}"/>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2925272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1D0E3B11-A374-A647-9B7C-7A86FF5E7277}"/>
              </a:ext>
            </a:extLst>
          </p:cNvPr>
          <p:cNvSpPr txBox="1">
            <a:spLocks/>
          </p:cNvSpPr>
          <p:nvPr/>
        </p:nvSpPr>
        <p:spPr>
          <a:xfrm>
            <a:off x="4038600" y="1600200"/>
            <a:ext cx="4645206" cy="2057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b="0" dirty="0"/>
              <a:t>You may be surprised to know that we can learn a lot from the struggles of our ancestors in faith, even all the way back to the Book of Genesis. </a:t>
            </a:r>
            <a:endParaRPr lang="en-US" sz="2400" dirty="0"/>
          </a:p>
        </p:txBody>
      </p:sp>
      <p:sp>
        <p:nvSpPr>
          <p:cNvPr id="2" name="TextBox 1">
            <a:extLst>
              <a:ext uri="{FF2B5EF4-FFF2-40B4-BE49-F238E27FC236}">
                <a16:creationId xmlns:a16="http://schemas.microsoft.com/office/drawing/2014/main" id="{4AA44157-D904-456E-A35D-AE7ECA0BDA06}"/>
              </a:ext>
            </a:extLst>
          </p:cNvPr>
          <p:cNvSpPr txBox="1"/>
          <p:nvPr/>
        </p:nvSpPr>
        <p:spPr bwMode="auto">
          <a:xfrm>
            <a:off x="5334000" y="4876800"/>
            <a:ext cx="3810000" cy="461665"/>
          </a:xfrm>
          <a:prstGeom prst="rect">
            <a:avLst/>
          </a:prstGeom>
          <a:noFill/>
          <a:ln w="9525">
            <a:noFill/>
            <a:miter lim="800000"/>
            <a:headEnd/>
            <a:tailEnd/>
          </a:ln>
        </p:spPr>
        <p:txBody>
          <a:bodyPr wrap="square" rtlCol="0">
            <a:spAutoFit/>
          </a:bodyPr>
          <a:lstStyle/>
          <a:p>
            <a:r>
              <a:rPr lang="en-US" sz="2400" b="1" dirty="0">
                <a:latin typeface="Arial" panose="020B0604020202020204" pitchFamily="34" charset="0"/>
                <a:cs typeface="Arial" panose="020B0604020202020204" pitchFamily="34" charset="0"/>
              </a:rPr>
              <a:t>Let’s explore more.</a:t>
            </a:r>
            <a:endParaRPr lang="en-US" sz="2400" b="1" dirty="0">
              <a:solidFill>
                <a:schemeClr val="bg1">
                  <a:lumMod val="65000"/>
                </a:schemeClr>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E207DFBD-AADA-4054-B1AD-1FF42BE08A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045" y="1524000"/>
            <a:ext cx="3048000" cy="372205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825309"/>
            <a:ext cx="8458200" cy="762000"/>
          </a:xfrm>
        </p:spPr>
        <p:txBody>
          <a:bodyPr>
            <a:normAutofit/>
          </a:bodyPr>
          <a:lstStyle/>
          <a:p>
            <a:r>
              <a:rPr lang="en-US" sz="3200" dirty="0"/>
              <a:t>The Story Begins: Abraham and Sarah</a:t>
            </a:r>
          </a:p>
        </p:txBody>
      </p:sp>
      <p:sp>
        <p:nvSpPr>
          <p:cNvPr id="3" name="Content Placeholder 2"/>
          <p:cNvSpPr>
            <a:spLocks noGrp="1"/>
          </p:cNvSpPr>
          <p:nvPr>
            <p:ph idx="1"/>
          </p:nvPr>
        </p:nvSpPr>
        <p:spPr>
          <a:xfrm>
            <a:off x="762000" y="1579289"/>
            <a:ext cx="7543800" cy="2154512"/>
          </a:xfrm>
        </p:spPr>
        <p:txBody>
          <a:bodyPr/>
          <a:lstStyle/>
          <a:p>
            <a:pPr lvl="0"/>
            <a:r>
              <a:rPr lang="en-US" dirty="0"/>
              <a:t>Abraham and Sarah were originally named Abram and Sarai.</a:t>
            </a:r>
          </a:p>
          <a:p>
            <a:pPr lvl="0"/>
            <a:r>
              <a:rPr lang="en-US" dirty="0"/>
              <a:t>God makes a covenant with Abraham and asks him to move to a new land with his wife, Sarah, and their family.  </a:t>
            </a:r>
          </a:p>
        </p:txBody>
      </p:sp>
      <p:pic>
        <p:nvPicPr>
          <p:cNvPr id="5" name="Picture 4">
            <a:extLst>
              <a:ext uri="{FF2B5EF4-FFF2-40B4-BE49-F238E27FC236}">
                <a16:creationId xmlns:a16="http://schemas.microsoft.com/office/drawing/2014/main" id="{201AB02A-C134-6340-8A7C-37D6547D51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3276600"/>
            <a:ext cx="3962400" cy="2864485"/>
          </a:xfrm>
          <a:prstGeom prst="rect">
            <a:avLst/>
          </a:prstGeom>
        </p:spPr>
      </p:pic>
      <p:sp>
        <p:nvSpPr>
          <p:cNvPr id="7" name="Content Placeholder 2">
            <a:extLst>
              <a:ext uri="{FF2B5EF4-FFF2-40B4-BE49-F238E27FC236}">
                <a16:creationId xmlns:a16="http://schemas.microsoft.com/office/drawing/2014/main" id="{A426BE39-EA11-7B44-A050-C05ABFC23ACE}"/>
              </a:ext>
            </a:extLst>
          </p:cNvPr>
          <p:cNvSpPr txBox="1">
            <a:spLocks/>
          </p:cNvSpPr>
          <p:nvPr/>
        </p:nvSpPr>
        <p:spPr>
          <a:xfrm>
            <a:off x="762000" y="3581400"/>
            <a:ext cx="3742266" cy="21545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God promises Abraham a land to call home and numerous descendants who will become a great 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sz="3200" dirty="0"/>
              <a:t>Contract versus Covenant</a:t>
            </a:r>
          </a:p>
        </p:txBody>
      </p:sp>
      <p:pic>
        <p:nvPicPr>
          <p:cNvPr id="6" name="Picture 5">
            <a:extLst>
              <a:ext uri="{FF2B5EF4-FFF2-40B4-BE49-F238E27FC236}">
                <a16:creationId xmlns:a16="http://schemas.microsoft.com/office/drawing/2014/main" id="{E6172FA7-B30C-2045-A79E-BA01B6647CEE}"/>
              </a:ext>
            </a:extLst>
          </p:cNvPr>
          <p:cNvPicPr>
            <a:picLocks noChangeAspect="1"/>
          </p:cNvPicPr>
          <p:nvPr/>
        </p:nvPicPr>
        <p:blipFill rotWithShape="1">
          <a:blip r:embed="rId3">
            <a:extLst>
              <a:ext uri="{28A0092B-C50C-407E-A947-70E740481C1C}">
                <a14:useLocalDpi xmlns:a14="http://schemas.microsoft.com/office/drawing/2010/main" val="0"/>
              </a:ext>
            </a:extLst>
          </a:blip>
          <a:srcRect t="10000" b="14444"/>
          <a:stretch/>
        </p:blipFill>
        <p:spPr>
          <a:xfrm>
            <a:off x="1295400" y="1433711"/>
            <a:ext cx="6731904" cy="508632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825309"/>
            <a:ext cx="8458200" cy="762000"/>
          </a:xfrm>
        </p:spPr>
        <p:txBody>
          <a:bodyPr>
            <a:normAutofit/>
          </a:bodyPr>
          <a:lstStyle/>
          <a:p>
            <a:r>
              <a:rPr lang="en-US" sz="3200" dirty="0"/>
              <a:t>The Next Generation: Isaac </a:t>
            </a:r>
          </a:p>
        </p:txBody>
      </p:sp>
      <p:sp>
        <p:nvSpPr>
          <p:cNvPr id="3" name="Content Placeholder 2"/>
          <p:cNvSpPr>
            <a:spLocks noGrp="1"/>
          </p:cNvSpPr>
          <p:nvPr>
            <p:ph idx="1"/>
          </p:nvPr>
        </p:nvSpPr>
        <p:spPr>
          <a:xfrm>
            <a:off x="914400" y="1579289"/>
            <a:ext cx="7543800" cy="2154512"/>
          </a:xfrm>
        </p:spPr>
        <p:txBody>
          <a:bodyPr>
            <a:normAutofit/>
          </a:bodyPr>
          <a:lstStyle/>
          <a:p>
            <a:pPr lvl="0"/>
            <a:r>
              <a:rPr lang="en-US" dirty="0"/>
              <a:t>Abraham and Sarah have a son, Isaac, even though they are very old.   </a:t>
            </a:r>
          </a:p>
          <a:p>
            <a:pPr lvl="0"/>
            <a:r>
              <a:rPr lang="en-US" dirty="0"/>
              <a:t>Later God “tests” Abraham by asking him to sacrifice Isaac.</a:t>
            </a:r>
          </a:p>
          <a:p>
            <a:endParaRPr lang="en-US" dirty="0"/>
          </a:p>
        </p:txBody>
      </p:sp>
      <p:sp>
        <p:nvSpPr>
          <p:cNvPr id="7" name="Content Placeholder 2">
            <a:extLst>
              <a:ext uri="{FF2B5EF4-FFF2-40B4-BE49-F238E27FC236}">
                <a16:creationId xmlns:a16="http://schemas.microsoft.com/office/drawing/2014/main" id="{A426BE39-EA11-7B44-A050-C05ABFC23ACE}"/>
              </a:ext>
            </a:extLst>
          </p:cNvPr>
          <p:cNvSpPr txBox="1">
            <a:spLocks/>
          </p:cNvSpPr>
          <p:nvPr/>
        </p:nvSpPr>
        <p:spPr>
          <a:xfrm>
            <a:off x="914400" y="3200401"/>
            <a:ext cx="3860800" cy="2819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The account of Abraham’s near-sacrifice of Isaac may have served to remind the Israelites that God does not desire child sacrifice.</a:t>
            </a:r>
          </a:p>
          <a:p>
            <a:pPr lvl="0"/>
            <a:endParaRPr lang="en-US" dirty="0"/>
          </a:p>
        </p:txBody>
      </p:sp>
      <p:pic>
        <p:nvPicPr>
          <p:cNvPr id="6" name="Picture 5">
            <a:extLst>
              <a:ext uri="{FF2B5EF4-FFF2-40B4-BE49-F238E27FC236}">
                <a16:creationId xmlns:a16="http://schemas.microsoft.com/office/drawing/2014/main" id="{0061064C-2094-CD49-A36A-6EE6B4B4D9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5200" y="3078081"/>
            <a:ext cx="3866606" cy="2819400"/>
          </a:xfrm>
          <a:prstGeom prst="rect">
            <a:avLst/>
          </a:prstGeom>
        </p:spPr>
      </p:pic>
    </p:spTree>
    <p:extLst>
      <p:ext uri="{BB962C8B-B14F-4D97-AF65-F5344CB8AC3E}">
        <p14:creationId xmlns:p14="http://schemas.microsoft.com/office/powerpoint/2010/main" val="1848213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762000"/>
            <a:ext cx="8458200" cy="762000"/>
          </a:xfrm>
        </p:spPr>
        <p:txBody>
          <a:bodyPr>
            <a:normAutofit fontScale="90000"/>
          </a:bodyPr>
          <a:lstStyle/>
          <a:p>
            <a:r>
              <a:rPr lang="en-US" sz="3200" dirty="0"/>
              <a:t>Isaac and Rebekah’s Twin Sons: </a:t>
            </a:r>
            <a:br>
              <a:rPr lang="en-US" sz="3200" dirty="0"/>
            </a:br>
            <a:r>
              <a:rPr lang="en-US" sz="3200" dirty="0"/>
              <a:t>Jacob and Esau</a:t>
            </a:r>
          </a:p>
        </p:txBody>
      </p:sp>
      <p:sp>
        <p:nvSpPr>
          <p:cNvPr id="3" name="Content Placeholder 2"/>
          <p:cNvSpPr>
            <a:spLocks noGrp="1"/>
          </p:cNvSpPr>
          <p:nvPr>
            <p:ph idx="1"/>
          </p:nvPr>
        </p:nvSpPr>
        <p:spPr>
          <a:xfrm>
            <a:off x="971550" y="1676400"/>
            <a:ext cx="7543800" cy="2154512"/>
          </a:xfrm>
        </p:spPr>
        <p:txBody>
          <a:bodyPr>
            <a:normAutofit/>
          </a:bodyPr>
          <a:lstStyle/>
          <a:p>
            <a:pPr lvl="0"/>
            <a:r>
              <a:rPr lang="en-US" dirty="0"/>
              <a:t>Esau is technically the firstborn, but Jacob manages to trick his twin brother out of his birthright and his father’s blessing.   </a:t>
            </a:r>
          </a:p>
          <a:p>
            <a:pPr lvl="0"/>
            <a:r>
              <a:rPr lang="en-US" dirty="0"/>
              <a:t>Much later in life, when the twins are reunited, </a:t>
            </a:r>
            <a:br>
              <a:rPr lang="en-US" dirty="0"/>
            </a:br>
            <a:r>
              <a:rPr lang="en-US" dirty="0"/>
              <a:t>Esau forgives Jacob.</a:t>
            </a:r>
          </a:p>
          <a:p>
            <a:endParaRPr lang="en-US" dirty="0"/>
          </a:p>
        </p:txBody>
      </p:sp>
      <p:sp>
        <p:nvSpPr>
          <p:cNvPr id="7" name="Content Placeholder 2">
            <a:extLst>
              <a:ext uri="{FF2B5EF4-FFF2-40B4-BE49-F238E27FC236}">
                <a16:creationId xmlns:a16="http://schemas.microsoft.com/office/drawing/2014/main" id="{A426BE39-EA11-7B44-A050-C05ABFC23ACE}"/>
              </a:ext>
            </a:extLst>
          </p:cNvPr>
          <p:cNvSpPr txBox="1">
            <a:spLocks/>
          </p:cNvSpPr>
          <p:nvPr/>
        </p:nvSpPr>
        <p:spPr>
          <a:xfrm>
            <a:off x="950686" y="3657600"/>
            <a:ext cx="4148364" cy="2819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During a painful encounter with a heavenly being, Jacob’s named is changed to Israel. His twelve future sons will become the leaders of the Twelve Tribes of Israel.  </a:t>
            </a:r>
          </a:p>
          <a:p>
            <a:pPr lvl="0"/>
            <a:endParaRPr lang="en-US" dirty="0"/>
          </a:p>
        </p:txBody>
      </p:sp>
      <p:pic>
        <p:nvPicPr>
          <p:cNvPr id="5" name="Picture 4">
            <a:extLst>
              <a:ext uri="{FF2B5EF4-FFF2-40B4-BE49-F238E27FC236}">
                <a16:creationId xmlns:a16="http://schemas.microsoft.com/office/drawing/2014/main" id="{8D90B50A-05F6-B142-8FF6-0D04DEF273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3429000"/>
            <a:ext cx="3416300" cy="2844800"/>
          </a:xfrm>
          <a:prstGeom prst="rect">
            <a:avLst/>
          </a:prstGeom>
        </p:spPr>
      </p:pic>
    </p:spTree>
    <p:extLst>
      <p:ext uri="{BB962C8B-B14F-4D97-AF65-F5344CB8AC3E}">
        <p14:creationId xmlns:p14="http://schemas.microsoft.com/office/powerpoint/2010/main" val="1617775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458200" cy="762000"/>
          </a:xfrm>
        </p:spPr>
        <p:txBody>
          <a:bodyPr>
            <a:normAutofit/>
          </a:bodyPr>
          <a:lstStyle/>
          <a:p>
            <a:r>
              <a:rPr lang="en-US" sz="3200" dirty="0"/>
              <a:t>Joseph the Dreamer </a:t>
            </a:r>
          </a:p>
        </p:txBody>
      </p:sp>
      <p:sp>
        <p:nvSpPr>
          <p:cNvPr id="3" name="Content Placeholder 2"/>
          <p:cNvSpPr>
            <a:spLocks noGrp="1"/>
          </p:cNvSpPr>
          <p:nvPr>
            <p:ph idx="1"/>
          </p:nvPr>
        </p:nvSpPr>
        <p:spPr>
          <a:xfrm>
            <a:off x="914400" y="1371600"/>
            <a:ext cx="7543800" cy="2154512"/>
          </a:xfrm>
        </p:spPr>
        <p:txBody>
          <a:bodyPr>
            <a:normAutofit/>
          </a:bodyPr>
          <a:lstStyle/>
          <a:p>
            <a:pPr lvl="0"/>
            <a:r>
              <a:rPr lang="en-US" dirty="0"/>
              <a:t>Joseph, Rachel’s firstborn, is Jacob’s favorite son.  </a:t>
            </a:r>
          </a:p>
          <a:p>
            <a:pPr lvl="0"/>
            <a:r>
              <a:rPr lang="en-US" dirty="0"/>
              <a:t>Joseph has a gift for interpreting dreams. </a:t>
            </a:r>
          </a:p>
          <a:p>
            <a:pPr lvl="0"/>
            <a:r>
              <a:rPr lang="en-US" dirty="0"/>
              <a:t>Joseph’s jealous brothers sell him into slavery, which brings him to Egypt, where he eventually becomes Pharaoh’s right-hand man.</a:t>
            </a:r>
          </a:p>
          <a:p>
            <a:endParaRPr lang="en-US" dirty="0"/>
          </a:p>
        </p:txBody>
      </p:sp>
      <p:pic>
        <p:nvPicPr>
          <p:cNvPr id="5" name="Picture 4">
            <a:extLst>
              <a:ext uri="{FF2B5EF4-FFF2-40B4-BE49-F238E27FC236}">
                <a16:creationId xmlns:a16="http://schemas.microsoft.com/office/drawing/2014/main" id="{C82061E0-BD52-F144-8206-511DADEA7A88}"/>
              </a:ext>
            </a:extLst>
          </p:cNvPr>
          <p:cNvPicPr>
            <a:picLocks noChangeAspect="1"/>
          </p:cNvPicPr>
          <p:nvPr/>
        </p:nvPicPr>
        <p:blipFill rotWithShape="1">
          <a:blip r:embed="rId3">
            <a:extLst>
              <a:ext uri="{28A0092B-C50C-407E-A947-70E740481C1C}">
                <a14:useLocalDpi xmlns:a14="http://schemas.microsoft.com/office/drawing/2010/main" val="0"/>
              </a:ext>
            </a:extLst>
          </a:blip>
          <a:srcRect t="7937" b="11595"/>
          <a:stretch/>
        </p:blipFill>
        <p:spPr>
          <a:xfrm>
            <a:off x="1905000" y="3526112"/>
            <a:ext cx="5410200" cy="2777068"/>
          </a:xfrm>
          <a:prstGeom prst="rect">
            <a:avLst/>
          </a:prstGeom>
        </p:spPr>
      </p:pic>
    </p:spTree>
    <p:extLst>
      <p:ext uri="{BB962C8B-B14F-4D97-AF65-F5344CB8AC3E}">
        <p14:creationId xmlns:p14="http://schemas.microsoft.com/office/powerpoint/2010/main" val="4131825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762000"/>
            <a:ext cx="8458200" cy="762000"/>
          </a:xfrm>
        </p:spPr>
        <p:txBody>
          <a:bodyPr>
            <a:normAutofit/>
          </a:bodyPr>
          <a:lstStyle/>
          <a:p>
            <a:r>
              <a:rPr lang="en-US" sz="3200" dirty="0"/>
              <a:t>Joseph: Model of Forgiveness</a:t>
            </a:r>
          </a:p>
        </p:txBody>
      </p:sp>
      <p:sp>
        <p:nvSpPr>
          <p:cNvPr id="3" name="Content Placeholder 2"/>
          <p:cNvSpPr>
            <a:spLocks noGrp="1"/>
          </p:cNvSpPr>
          <p:nvPr>
            <p:ph idx="1"/>
          </p:nvPr>
        </p:nvSpPr>
        <p:spPr>
          <a:xfrm>
            <a:off x="762000" y="1447800"/>
            <a:ext cx="7772400" cy="4486822"/>
          </a:xfrm>
        </p:spPr>
        <p:txBody>
          <a:bodyPr>
            <a:normAutofit lnSpcReduction="10000"/>
          </a:bodyPr>
          <a:lstStyle/>
          <a:p>
            <a:pPr lvl="0"/>
            <a:r>
              <a:rPr lang="en-US" dirty="0"/>
              <a:t>During a famine, Joseph’s brothers come to Egypt to buy food, where Joseph is in charge of selling grain.</a:t>
            </a:r>
          </a:p>
          <a:p>
            <a:pPr lvl="0"/>
            <a:r>
              <a:rPr lang="en-US" dirty="0"/>
              <a:t>Overcome with emotion, Joseph forgives his brothers.  </a:t>
            </a:r>
          </a:p>
          <a:p>
            <a:r>
              <a:rPr lang="en-US" dirty="0"/>
              <a:t>Joseph recognizes that </a:t>
            </a:r>
            <a:br>
              <a:rPr lang="en-US" dirty="0"/>
            </a:br>
            <a:r>
              <a:rPr lang="en-US" dirty="0"/>
              <a:t>his journey to Egypt as </a:t>
            </a:r>
            <a:br>
              <a:rPr lang="en-US" dirty="0"/>
            </a:br>
            <a:r>
              <a:rPr lang="en-US" dirty="0"/>
              <a:t>a slave all those years </a:t>
            </a:r>
            <a:br>
              <a:rPr lang="en-US" dirty="0"/>
            </a:br>
            <a:r>
              <a:rPr lang="en-US" dirty="0"/>
              <a:t>ago served a greater </a:t>
            </a:r>
            <a:br>
              <a:rPr lang="en-US" dirty="0"/>
            </a:br>
            <a:r>
              <a:rPr lang="en-US" dirty="0"/>
              <a:t>purpose. He is able to </a:t>
            </a:r>
            <a:br>
              <a:rPr lang="en-US" dirty="0"/>
            </a:br>
            <a:r>
              <a:rPr lang="en-US" dirty="0"/>
              <a:t>save the lives of many </a:t>
            </a:r>
            <a:br>
              <a:rPr lang="en-US" dirty="0"/>
            </a:br>
            <a:r>
              <a:rPr lang="en-US" dirty="0"/>
              <a:t>people during the famine, </a:t>
            </a:r>
            <a:br>
              <a:rPr lang="en-US" dirty="0"/>
            </a:br>
            <a:r>
              <a:rPr lang="en-US" dirty="0"/>
              <a:t>including his own family.  </a:t>
            </a:r>
          </a:p>
          <a:p>
            <a:pPr lvl="0"/>
            <a:endParaRPr lang="en-US" dirty="0"/>
          </a:p>
          <a:p>
            <a:endParaRPr lang="en-US" dirty="0"/>
          </a:p>
        </p:txBody>
      </p:sp>
      <p:pic>
        <p:nvPicPr>
          <p:cNvPr id="6" name="Picture 5">
            <a:extLst>
              <a:ext uri="{FF2B5EF4-FFF2-40B4-BE49-F238E27FC236}">
                <a16:creationId xmlns:a16="http://schemas.microsoft.com/office/drawing/2014/main" id="{5FC292FE-0DDF-E847-B725-758A8A8209B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286" r="17447"/>
          <a:stretch/>
        </p:blipFill>
        <p:spPr>
          <a:xfrm>
            <a:off x="4800600" y="2819400"/>
            <a:ext cx="3505200" cy="3094311"/>
          </a:xfrm>
          <a:prstGeom prst="rect">
            <a:avLst/>
          </a:prstGeom>
        </p:spPr>
      </p:pic>
    </p:spTree>
    <p:extLst>
      <p:ext uri="{BB962C8B-B14F-4D97-AF65-F5344CB8AC3E}">
        <p14:creationId xmlns:p14="http://schemas.microsoft.com/office/powerpoint/2010/main" val="3289771519"/>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754</TotalTime>
  <Words>620</Words>
  <Application>Microsoft Office PowerPoint</Application>
  <PresentationFormat>On-screen Show (4:3)</PresentationFormat>
  <Paragraphs>55</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LIC Presentation template</vt:lpstr>
      <vt:lpstr>The Patriarchs:  God Reveals Himself  to a Chosen Family</vt:lpstr>
      <vt:lpstr>PowerPoint Presentation</vt:lpstr>
      <vt:lpstr>PowerPoint Presentation</vt:lpstr>
      <vt:lpstr>The Story Begins: Abraham and Sarah</vt:lpstr>
      <vt:lpstr>Contract versus Covenant</vt:lpstr>
      <vt:lpstr>The Next Generation: Isaac </vt:lpstr>
      <vt:lpstr>Isaac and Rebekah’s Twin Sons:  Jacob and Esau</vt:lpstr>
      <vt:lpstr>Joseph the Dreamer </vt:lpstr>
      <vt:lpstr>Joseph: Model of Forgiveness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75</cp:revision>
  <dcterms:created xsi:type="dcterms:W3CDTF">2011-01-10T17:35:40Z</dcterms:created>
  <dcterms:modified xsi:type="dcterms:W3CDTF">2019-02-15T15:28:22Z</dcterms:modified>
</cp:coreProperties>
</file>